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3" r:id="rId3"/>
    <p:sldId id="307" r:id="rId4"/>
    <p:sldId id="30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D6"/>
    <a:srgbClr val="ECBF7F"/>
    <a:srgbClr val="98B341"/>
    <a:srgbClr val="00A3B4"/>
    <a:srgbClr val="00C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7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 bwMode="auto">
          <a:xfrm>
            <a:off x="-4445" y="584417"/>
            <a:ext cx="12201524" cy="99372"/>
            <a:chOff x="-16" y="894"/>
            <a:chExt cx="14428" cy="118"/>
          </a:xfrm>
        </p:grpSpPr>
        <p:sp>
          <p:nvSpPr>
            <p:cNvPr id="14" name="矩形 13"/>
            <p:cNvSpPr/>
            <p:nvPr/>
          </p:nvSpPr>
          <p:spPr>
            <a:xfrm>
              <a:off x="-16" y="894"/>
              <a:ext cx="14428" cy="118"/>
            </a:xfrm>
            <a:prstGeom prst="rect">
              <a:avLst/>
            </a:prstGeom>
            <a:solidFill>
              <a:srgbClr val="E9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-16" y="894"/>
              <a:ext cx="2835" cy="118"/>
            </a:xfrm>
            <a:prstGeom prst="rect">
              <a:avLst/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488017" y="1"/>
            <a:ext cx="3703983" cy="2294454"/>
            <a:chOff x="7656512" y="0"/>
            <a:chExt cx="4535490" cy="2809535"/>
          </a:xfrm>
        </p:grpSpPr>
        <p:sp>
          <p:nvSpPr>
            <p:cNvPr id="22" name="Freeform 6"/>
            <p:cNvSpPr/>
            <p:nvPr userDrawn="1"/>
          </p:nvSpPr>
          <p:spPr bwMode="auto">
            <a:xfrm>
              <a:off x="9383576" y="0"/>
              <a:ext cx="2808424" cy="2809535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8"/>
            <p:cNvSpPr/>
            <p:nvPr userDrawn="1"/>
          </p:nvSpPr>
          <p:spPr bwMode="auto">
            <a:xfrm>
              <a:off x="9383578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621 w 1264"/>
                <a:gd name="T3" fmla="*/ 0 h 1264"/>
                <a:gd name="T4" fmla="*/ 0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"/>
            <p:cNvSpPr/>
            <p:nvPr userDrawn="1"/>
          </p:nvSpPr>
          <p:spPr bwMode="auto">
            <a:xfrm>
              <a:off x="7656512" y="0"/>
              <a:ext cx="4535488" cy="2809535"/>
            </a:xfrm>
            <a:custGeom>
              <a:avLst/>
              <a:gdLst>
                <a:gd name="T0" fmla="*/ 430 w 2041"/>
                <a:gd name="T1" fmla="*/ 0 h 1264"/>
                <a:gd name="T2" fmla="*/ 1500 w 2041"/>
                <a:gd name="T3" fmla="*/ 460 h 1264"/>
                <a:gd name="T4" fmla="*/ 2041 w 2041"/>
                <a:gd name="T5" fmla="*/ 1264 h 1264"/>
                <a:gd name="T6" fmla="*/ 1309 w 2041"/>
                <a:gd name="T7" fmla="*/ 428 h 1264"/>
                <a:gd name="T8" fmla="*/ 0 w 2041"/>
                <a:gd name="T9" fmla="*/ 0 h 1264"/>
                <a:gd name="T10" fmla="*/ 430 w 2041"/>
                <a:gd name="T11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/>
            <p:nvPr userDrawn="1"/>
          </p:nvSpPr>
          <p:spPr bwMode="auto">
            <a:xfrm>
              <a:off x="9383575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0 w 1264"/>
                <a:gd name="T3" fmla="*/ 0 h 1264"/>
                <a:gd name="T4" fmla="*/ 422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0" y="5281416"/>
            <a:ext cx="2544417" cy="1576584"/>
            <a:chOff x="1588" y="4984236"/>
            <a:chExt cx="3024029" cy="1873764"/>
          </a:xfrm>
        </p:grpSpPr>
        <p:sp>
          <p:nvSpPr>
            <p:cNvPr id="27" name="Freeform 10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428 w 843"/>
                <a:gd name="T3" fmla="*/ 843 h 843"/>
                <a:gd name="T4" fmla="*/ 843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588" y="4984236"/>
              <a:ext cx="3024029" cy="1873764"/>
            </a:xfrm>
            <a:custGeom>
              <a:avLst/>
              <a:gdLst>
                <a:gd name="T0" fmla="*/ 1074 w 1361"/>
                <a:gd name="T1" fmla="*/ 843 h 843"/>
                <a:gd name="T2" fmla="*/ 361 w 1361"/>
                <a:gd name="T3" fmla="*/ 536 h 843"/>
                <a:gd name="T4" fmla="*/ 0 w 1361"/>
                <a:gd name="T5" fmla="*/ 0 h 843"/>
                <a:gd name="T6" fmla="*/ 488 w 1361"/>
                <a:gd name="T7" fmla="*/ 558 h 843"/>
                <a:gd name="T8" fmla="*/ 1361 w 1361"/>
                <a:gd name="T9" fmla="*/ 843 h 843"/>
                <a:gd name="T10" fmla="*/ 1074 w 1361"/>
                <a:gd name="T11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843 w 843"/>
                <a:gd name="T3" fmla="*/ 843 h 843"/>
                <a:gd name="T4" fmla="*/ 561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49804"/>
                  </a:srgbClr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16" name="直接连接符 15"/>
          <p:cNvCxnSpPr/>
          <p:nvPr userDrawn="1"/>
        </p:nvCxnSpPr>
        <p:spPr>
          <a:xfrm flipH="1">
            <a:off x="1542415" y="32385"/>
            <a:ext cx="8255" cy="557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033000" y="6311900"/>
            <a:ext cx="2024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www.smthelp.com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2" y="57545"/>
            <a:ext cx="1367205" cy="3780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3" name="组合 12"/>
          <p:cNvGrpSpPr/>
          <p:nvPr userDrawn="1"/>
        </p:nvGrpSpPr>
        <p:grpSpPr bwMode="auto">
          <a:xfrm>
            <a:off x="-4445" y="584417"/>
            <a:ext cx="12201524" cy="99372"/>
            <a:chOff x="-16" y="894"/>
            <a:chExt cx="14428" cy="118"/>
          </a:xfrm>
        </p:grpSpPr>
        <p:sp>
          <p:nvSpPr>
            <p:cNvPr id="14" name="矩形 13"/>
            <p:cNvSpPr/>
            <p:nvPr/>
          </p:nvSpPr>
          <p:spPr>
            <a:xfrm>
              <a:off x="-16" y="894"/>
              <a:ext cx="14428" cy="118"/>
            </a:xfrm>
            <a:prstGeom prst="rect">
              <a:avLst/>
            </a:prstGeom>
            <a:solidFill>
              <a:srgbClr val="E9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-16" y="894"/>
              <a:ext cx="2835" cy="118"/>
            </a:xfrm>
            <a:prstGeom prst="rect">
              <a:avLst/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488017" y="1"/>
            <a:ext cx="3703983" cy="2294454"/>
            <a:chOff x="7656512" y="0"/>
            <a:chExt cx="4535490" cy="2809535"/>
          </a:xfrm>
        </p:grpSpPr>
        <p:sp>
          <p:nvSpPr>
            <p:cNvPr id="22" name="Freeform 6"/>
            <p:cNvSpPr/>
            <p:nvPr userDrawn="1"/>
          </p:nvSpPr>
          <p:spPr bwMode="auto">
            <a:xfrm>
              <a:off x="9383576" y="0"/>
              <a:ext cx="2808424" cy="2809535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8"/>
            <p:cNvSpPr/>
            <p:nvPr userDrawn="1"/>
          </p:nvSpPr>
          <p:spPr bwMode="auto">
            <a:xfrm>
              <a:off x="9383578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621 w 1264"/>
                <a:gd name="T3" fmla="*/ 0 h 1264"/>
                <a:gd name="T4" fmla="*/ 0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"/>
            <p:cNvSpPr/>
            <p:nvPr userDrawn="1"/>
          </p:nvSpPr>
          <p:spPr bwMode="auto">
            <a:xfrm>
              <a:off x="7656512" y="0"/>
              <a:ext cx="4535488" cy="2809535"/>
            </a:xfrm>
            <a:custGeom>
              <a:avLst/>
              <a:gdLst>
                <a:gd name="T0" fmla="*/ 430 w 2041"/>
                <a:gd name="T1" fmla="*/ 0 h 1264"/>
                <a:gd name="T2" fmla="*/ 1500 w 2041"/>
                <a:gd name="T3" fmla="*/ 460 h 1264"/>
                <a:gd name="T4" fmla="*/ 2041 w 2041"/>
                <a:gd name="T5" fmla="*/ 1264 h 1264"/>
                <a:gd name="T6" fmla="*/ 1309 w 2041"/>
                <a:gd name="T7" fmla="*/ 428 h 1264"/>
                <a:gd name="T8" fmla="*/ 0 w 2041"/>
                <a:gd name="T9" fmla="*/ 0 h 1264"/>
                <a:gd name="T10" fmla="*/ 430 w 2041"/>
                <a:gd name="T11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/>
            <p:nvPr userDrawn="1"/>
          </p:nvSpPr>
          <p:spPr bwMode="auto">
            <a:xfrm>
              <a:off x="9383575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0 w 1264"/>
                <a:gd name="T3" fmla="*/ 0 h 1264"/>
                <a:gd name="T4" fmla="*/ 422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0" y="5281416"/>
            <a:ext cx="2544417" cy="1576584"/>
            <a:chOff x="1588" y="4984236"/>
            <a:chExt cx="3024029" cy="1873764"/>
          </a:xfrm>
        </p:grpSpPr>
        <p:sp>
          <p:nvSpPr>
            <p:cNvPr id="27" name="Freeform 10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428 w 843"/>
                <a:gd name="T3" fmla="*/ 843 h 843"/>
                <a:gd name="T4" fmla="*/ 843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588" y="4984236"/>
              <a:ext cx="3024029" cy="1873764"/>
            </a:xfrm>
            <a:custGeom>
              <a:avLst/>
              <a:gdLst>
                <a:gd name="T0" fmla="*/ 1074 w 1361"/>
                <a:gd name="T1" fmla="*/ 843 h 843"/>
                <a:gd name="T2" fmla="*/ 361 w 1361"/>
                <a:gd name="T3" fmla="*/ 536 h 843"/>
                <a:gd name="T4" fmla="*/ 0 w 1361"/>
                <a:gd name="T5" fmla="*/ 0 h 843"/>
                <a:gd name="T6" fmla="*/ 488 w 1361"/>
                <a:gd name="T7" fmla="*/ 558 h 843"/>
                <a:gd name="T8" fmla="*/ 1361 w 1361"/>
                <a:gd name="T9" fmla="*/ 843 h 843"/>
                <a:gd name="T10" fmla="*/ 1074 w 1361"/>
                <a:gd name="T11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843 w 843"/>
                <a:gd name="T3" fmla="*/ 843 h 843"/>
                <a:gd name="T4" fmla="*/ 561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49804"/>
                  </a:srgbClr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hyperlink" Target="https://www.youtube.com/c/Smthelping" TargetMode="External"/><Relationship Id="rId4" Type="http://schemas.openxmlformats.org/officeDocument/2006/relationships/hyperlink" Target="mailto:info@smthelp.com" TargetMode="External"/><Relationship Id="rId3" Type="http://schemas.openxmlformats.org/officeDocument/2006/relationships/hyperlink" Target="https://cn.linkedin.com/in/smtsupplier" TargetMode="External"/><Relationship Id="rId2" Type="http://schemas.openxmlformats.org/officeDocument/2006/relationships/hyperlink" Target="https://www.facebook.com/autoinsertion" TargetMode="External"/><Relationship Id="rId1" Type="http://schemas.openxmlformats.org/officeDocument/2006/relationships/hyperlink" Target="http://www.smthelp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3060" y="1948180"/>
            <a:ext cx="63157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>
                <a:sym typeface="+mn-ea"/>
              </a:rPr>
              <a:t>1</a:t>
            </a:r>
            <a:r>
              <a:rPr lang="zh-CN" altLang="en-US" sz="1200">
                <a:sym typeface="+mn-ea"/>
              </a:rPr>
              <a:t>，</a:t>
            </a:r>
            <a:r>
              <a:rPr lang="en-US" altLang="zh-CN" sz="1200">
                <a:sym typeface="+mn-ea"/>
              </a:rPr>
              <a:t>Put the solder paste at 45 degrees ,rotate along the axis direction, solder paste no longer adhere to the Cover.</a:t>
            </a:r>
            <a:endParaRPr lang="zh-CN" altLang="en-US" sz="1200"/>
          </a:p>
          <a:p>
            <a:r>
              <a:rPr lang="zh-CN" altLang="en-US" sz="1200">
                <a:sym typeface="+mn-ea"/>
              </a:rPr>
              <a:t>2，With double safety devices to ensure personal security.</a:t>
            </a:r>
            <a:endParaRPr lang="zh-CN" altLang="en-US" sz="1200"/>
          </a:p>
          <a:p>
            <a:r>
              <a:rPr lang="zh-CN" altLang="en-US" sz="1200">
                <a:sym typeface="+mn-ea"/>
              </a:rPr>
              <a:t>3，Remove air bubbles while stirring.</a:t>
            </a:r>
            <a:endParaRPr lang="zh-CN" altLang="en-US" sz="1200"/>
          </a:p>
          <a:p>
            <a:r>
              <a:rPr lang="zh-CN" altLang="en-US" sz="1200">
                <a:sym typeface="+mn-ea"/>
              </a:rPr>
              <a:t>4，Using a dedicated control circuit, fully taking process control in consideration.</a:t>
            </a:r>
            <a:endParaRPr lang="zh-CN" altLang="en-US" sz="1200"/>
          </a:p>
          <a:p>
            <a:r>
              <a:rPr lang="zh-CN" altLang="en-US" sz="1200">
                <a:sym typeface="+mn-ea"/>
              </a:rPr>
              <a:t>5，</a:t>
            </a:r>
            <a:r>
              <a:rPr lang="en-US" altLang="zh-CN" sz="1200">
                <a:sym typeface="+mn-ea"/>
              </a:rPr>
              <a:t>P</a:t>
            </a:r>
            <a:r>
              <a:rPr lang="zh-CN" altLang="en-US" sz="1200">
                <a:sym typeface="+mn-ea"/>
              </a:rPr>
              <a:t>roven speed ratio,avoiding too much </a:t>
            </a:r>
            <a:r>
              <a:rPr lang="en-US" altLang="zh-CN" sz="1200">
                <a:sym typeface="+mn-ea"/>
              </a:rPr>
              <a:t>solder </a:t>
            </a:r>
            <a:r>
              <a:rPr lang="zh-CN" altLang="en-US" sz="1200">
                <a:sym typeface="+mn-ea"/>
              </a:rPr>
              <a:t>powder and temperature rise impacts solder paste quality.</a:t>
            </a:r>
            <a:endParaRPr lang="zh-CN" altLang="en-US" sz="1200"/>
          </a:p>
          <a:p>
            <a:r>
              <a:rPr lang="en-US" altLang="zh-CN" sz="1200">
                <a:sym typeface="+mn-ea"/>
              </a:rPr>
              <a:t>6</a:t>
            </a:r>
            <a:r>
              <a:rPr lang="zh-CN" altLang="en-US" sz="1200">
                <a:sym typeface="+mn-ea"/>
              </a:rPr>
              <a:t>，Don’t need to remove cold storage of solder paste out of ice.</a:t>
            </a:r>
            <a:endParaRPr lang="zh-CN" altLang="en-US" sz="1200"/>
          </a:p>
          <a:p>
            <a:r>
              <a:rPr lang="en-US" altLang="zh-CN" sz="1200">
                <a:sym typeface="+mn-ea"/>
              </a:rPr>
              <a:t>7</a:t>
            </a:r>
            <a:r>
              <a:rPr lang="zh-CN" altLang="en-US" sz="1200">
                <a:sym typeface="+mn-ea"/>
              </a:rPr>
              <a:t>，500 g solder paste,mixing two cans at the same time.Save time.</a:t>
            </a:r>
            <a:endParaRPr lang="zh-CN" altLang="en-US" sz="1200"/>
          </a:p>
          <a:p>
            <a:r>
              <a:rPr lang="en-US" altLang="zh-CN" sz="1200">
                <a:sym typeface="+mn-ea"/>
              </a:rPr>
              <a:t>8</a:t>
            </a:r>
            <a:r>
              <a:rPr lang="zh-CN" altLang="en-US" sz="1200">
                <a:sym typeface="+mn-ea"/>
              </a:rPr>
              <a:t>，Mixing process,  no need to open the solder paste box.</a:t>
            </a:r>
            <a:endParaRPr lang="zh-CN" altLang="en-US" sz="12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3060" y="1610995"/>
            <a:ext cx="98488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u="sng">
                <a:solidFill>
                  <a:srgbClr val="177DBF"/>
                </a:solidFill>
                <a:sym typeface="+mn-ea"/>
              </a:rPr>
              <a:t>Features</a:t>
            </a:r>
            <a:endParaRPr lang="zh-CN" altLang="en-US" sz="1600" u="sng">
              <a:solidFill>
                <a:srgbClr val="177DBF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3060" y="1077595"/>
            <a:ext cx="44405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1500"/>
              </a:lnSpc>
            </a:pPr>
            <a:r>
              <a:rPr sz="1400">
                <a:sym typeface="+mn-ea"/>
              </a:rPr>
              <a:t>It is suitable for mixing </a:t>
            </a:r>
            <a:r>
              <a:rPr lang="en-US" sz="1400">
                <a:sym typeface="+mn-ea"/>
              </a:rPr>
              <a:t>common s</a:t>
            </a:r>
            <a:r>
              <a:rPr sz="1400">
                <a:sym typeface="+mn-ea"/>
              </a:rPr>
              <a:t>older paste</a:t>
            </a:r>
            <a:r>
              <a:rPr lang="en-US" altLang="zh-CN" sz="1400">
                <a:sym typeface="+mn-ea"/>
              </a:rPr>
              <a:t>,</a:t>
            </a:r>
            <a:r>
              <a:rPr sz="1400">
                <a:sym typeface="+mn-ea"/>
              </a:rPr>
              <a:t>paste</a:t>
            </a:r>
            <a:r>
              <a:rPr lang="en-US" sz="1400">
                <a:sym typeface="+mn-ea"/>
              </a:rPr>
              <a:t>,</a:t>
            </a:r>
            <a:r>
              <a:rPr sz="1400">
                <a:sym typeface="+mn-ea"/>
              </a:rPr>
              <a:t>glue</a:t>
            </a:r>
            <a:r>
              <a:rPr lang="en-US" sz="1400">
                <a:sym typeface="+mn-ea"/>
              </a:rPr>
              <a:t>,</a:t>
            </a:r>
            <a:r>
              <a:rPr sz="1400">
                <a:sym typeface="+mn-ea"/>
              </a:rPr>
              <a:t>slurry</a:t>
            </a:r>
            <a:r>
              <a:rPr lang="en-US" sz="1400">
                <a:sym typeface="+mn-ea"/>
              </a:rPr>
              <a:t>,and other material</a:t>
            </a:r>
            <a:endParaRPr lang="en-US" sz="14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3060" y="740410"/>
            <a:ext cx="26536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u="sng">
                <a:solidFill>
                  <a:srgbClr val="177DBF"/>
                </a:solidFill>
                <a:sym typeface="+mn-ea"/>
              </a:rPr>
              <a:t>Description</a:t>
            </a:r>
            <a:endParaRPr lang="zh-CN" altLang="en-US" sz="1600" u="sng">
              <a:solidFill>
                <a:srgbClr val="177DBF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6725" y="382270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u="sng">
                <a:solidFill>
                  <a:srgbClr val="177DBF"/>
                </a:solidFill>
              </a:rPr>
              <a:t>Specifications</a:t>
            </a:r>
            <a:endParaRPr lang="zh-CN" altLang="en-US" sz="1600" u="sng">
              <a:solidFill>
                <a:srgbClr val="177DB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88770" y="-6985"/>
            <a:ext cx="72078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ym typeface="+mn-ea"/>
              </a:rPr>
              <a:t>S-</a:t>
            </a:r>
            <a:r>
              <a:rPr lang="en-US" altLang="zh-CN" sz="2000" b="1">
                <a:sym typeface="+mn-ea"/>
              </a:rPr>
              <a:t>S</a:t>
            </a:r>
            <a:r>
              <a:rPr lang="zh-CN" altLang="en-US" sz="2000" b="1">
                <a:sym typeface="+mn-ea"/>
              </a:rPr>
              <a:t>PM</a:t>
            </a:r>
            <a:r>
              <a:rPr lang="en-US" altLang="zh-CN" sz="2000" b="1">
                <a:sym typeface="+mn-ea"/>
              </a:rPr>
              <a:t>01</a:t>
            </a:r>
            <a:r>
              <a:rPr lang="zh-CN" altLang="en-US" sz="2000" b="1">
                <a:sym typeface="+mn-ea"/>
              </a:rPr>
              <a:t> Solder Paste Mixer</a:t>
            </a:r>
            <a:endParaRPr lang="zh-CN" altLang="en-US" sz="2000" b="1">
              <a:sym typeface="+mn-ea"/>
            </a:endParaRPr>
          </a:p>
          <a:p>
            <a:r>
              <a:rPr lang="en-US" altLang="zh-CN" sz="1200">
                <a:sym typeface="+mn-ea"/>
              </a:rPr>
              <a:t>Solder Paste Mixer Serial</a:t>
            </a:r>
            <a:endParaRPr lang="en-US" altLang="zh-CN" sz="120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087245" y="4086860"/>
          <a:ext cx="3626485" cy="20345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18615"/>
                <a:gridCol w="2007870"/>
              </a:tblGrid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Model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S-</a:t>
                      </a:r>
                      <a:r>
                        <a:rPr lang="en-US" altLang="zh-CN" sz="1100">
                          <a:sym typeface="+mn-ea"/>
                        </a:rPr>
                        <a:t>S</a:t>
                      </a:r>
                      <a:r>
                        <a:rPr lang="zh-CN" altLang="en-US" sz="1100">
                          <a:sym typeface="+mn-ea"/>
                        </a:rPr>
                        <a:t>PM</a:t>
                      </a:r>
                      <a:r>
                        <a:rPr lang="en-US" altLang="zh-CN" sz="1100">
                          <a:sym typeface="+mn-ea"/>
                        </a:rPr>
                        <a:t>01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Machine Size(L*W*H)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charset="-122"/>
                          <a:sym typeface="+mn-ea"/>
                        </a:rPr>
                        <a:t>440*440*550mm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Mixing capacity</a:t>
                      </a:r>
                      <a:endParaRPr 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500g/jar,2jars/time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Mixing method</a:t>
                      </a:r>
                      <a:endParaRPr 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Centrifugal mixing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Mixing angle</a:t>
                      </a:r>
                      <a:endParaRPr 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45°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Power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1P AC110/220V 50/60HZ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Revolution speed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 panose="020B0604030504040204" charset="-122"/>
                          <a:sym typeface="+mn-ea"/>
                        </a:rPr>
                        <a:t>0~1200 RPM/min</a:t>
                      </a:r>
                      <a:endParaRPr lang="en-US" altLang="en-US" sz="1100" dirty="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Rotation speed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 panose="020B0604030504040204" charset="-122"/>
                          <a:sym typeface="+mn-ea"/>
                        </a:rPr>
                        <a:t>0~750 RPM/min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charset="-122"/>
                        <a:sym typeface="+mn-ea"/>
                      </a:endParaRPr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Machine Weight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/>
                        <a:t>35kg</a:t>
                      </a:r>
                      <a:endParaRPr lang="en-US" sz="1100" dirty="0"/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1719580"/>
            <a:ext cx="3324225" cy="42341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9239"/>
          <a:stretch>
            <a:fillRect/>
          </a:stretch>
        </p:blipFill>
        <p:spPr>
          <a:xfrm>
            <a:off x="6299835" y="808990"/>
            <a:ext cx="3138170" cy="23209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r="1277"/>
          <a:stretch>
            <a:fillRect/>
          </a:stretch>
        </p:blipFill>
        <p:spPr>
          <a:xfrm>
            <a:off x="7092950" y="3092450"/>
            <a:ext cx="1249680" cy="1163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3060" y="1948180"/>
            <a:ext cx="63157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200">
                <a:sym typeface="+mn-ea"/>
              </a:rPr>
              <a:t>1. Touch screen interface, intelligent switch between Chinese and English;</a:t>
            </a:r>
            <a:endParaRPr sz="1200">
              <a:sym typeface="+mn-ea"/>
            </a:endParaRPr>
          </a:p>
          <a:p>
            <a:r>
              <a:rPr sz="1200">
                <a:sym typeface="+mn-ea"/>
              </a:rPr>
              <a:t>2. [positive rotation], [negative rotation], [positive and negative alternation] and other operation modes are flexibly selected;</a:t>
            </a:r>
            <a:endParaRPr sz="1200">
              <a:sym typeface="+mn-ea"/>
            </a:endParaRPr>
          </a:p>
          <a:p>
            <a:r>
              <a:rPr sz="1200">
                <a:sym typeface="+mn-ea"/>
              </a:rPr>
              <a:t>3. New digital setting, accurate setting of running speed and time, real-time display of running status;</a:t>
            </a:r>
            <a:endParaRPr sz="1200">
              <a:sym typeface="+mn-ea"/>
            </a:endParaRPr>
          </a:p>
          <a:p>
            <a:r>
              <a:rPr sz="1200">
                <a:sym typeface="+mn-ea"/>
              </a:rPr>
              <a:t>4. Intelligent diagnosis, automatic shutdown and warning after operation, automatic shutdown alarm when abnormal;</a:t>
            </a:r>
            <a:endParaRPr sz="1200">
              <a:sym typeface="+mn-ea"/>
            </a:endParaRPr>
          </a:p>
          <a:p>
            <a:r>
              <a:rPr sz="1200">
                <a:sym typeface="+mn-ea"/>
              </a:rPr>
              <a:t>5. Safety protection, open cover or emergency stop immediately stop operation and alarm;</a:t>
            </a:r>
            <a:endParaRPr sz="12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3060" y="1610995"/>
            <a:ext cx="98488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u="sng">
                <a:solidFill>
                  <a:srgbClr val="177DBF"/>
                </a:solidFill>
                <a:sym typeface="+mn-ea"/>
              </a:rPr>
              <a:t>Features</a:t>
            </a:r>
            <a:endParaRPr lang="zh-CN" altLang="en-US" sz="1600" u="sng">
              <a:solidFill>
                <a:srgbClr val="177DBF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3060" y="740410"/>
            <a:ext cx="26536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u="sng">
                <a:solidFill>
                  <a:srgbClr val="177DBF"/>
                </a:solidFill>
                <a:sym typeface="+mn-ea"/>
              </a:rPr>
              <a:t>Description</a:t>
            </a:r>
            <a:endParaRPr lang="zh-CN" altLang="en-US" sz="1600" u="sng">
              <a:solidFill>
                <a:srgbClr val="177DBF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6725" y="382270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u="sng">
                <a:solidFill>
                  <a:srgbClr val="177DBF"/>
                </a:solidFill>
              </a:rPr>
              <a:t>Specifications</a:t>
            </a:r>
            <a:endParaRPr lang="zh-CN" altLang="en-US" sz="1600" u="sng">
              <a:solidFill>
                <a:srgbClr val="177DB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88770" y="-6985"/>
            <a:ext cx="72078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ym typeface="+mn-ea"/>
              </a:rPr>
              <a:t>S-PM</a:t>
            </a:r>
            <a:r>
              <a:rPr lang="en-US" altLang="zh-CN" sz="2000" b="1">
                <a:sym typeface="+mn-ea"/>
              </a:rPr>
              <a:t>680</a:t>
            </a:r>
            <a:r>
              <a:rPr lang="zh-CN" altLang="en-US" sz="2000" b="1">
                <a:sym typeface="+mn-ea"/>
              </a:rPr>
              <a:t> Solder Paste Mixer </a:t>
            </a:r>
            <a:r>
              <a:rPr lang="en-US" altLang="zh-CN" sz="2000" b="1">
                <a:sym typeface="+mn-ea"/>
              </a:rPr>
              <a:t>with </a:t>
            </a:r>
            <a:r>
              <a:rPr lang="zh-CN" altLang="en-US" sz="2000" b="1">
                <a:sym typeface="+mn-ea"/>
              </a:rPr>
              <a:t>touch screen</a:t>
            </a:r>
            <a:endParaRPr lang="zh-CN" altLang="en-US" sz="2000" b="1">
              <a:sym typeface="+mn-ea"/>
            </a:endParaRPr>
          </a:p>
          <a:p>
            <a:r>
              <a:rPr lang="en-US" altLang="zh-CN" sz="1200">
                <a:sym typeface="+mn-ea"/>
              </a:rPr>
              <a:t>Solder Paste Mixer Serial</a:t>
            </a:r>
            <a:endParaRPr lang="en-US" altLang="zh-CN" sz="120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087245" y="4086860"/>
          <a:ext cx="3626485" cy="2260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18615"/>
                <a:gridCol w="2007870"/>
              </a:tblGrid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Model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S-PM</a:t>
                      </a:r>
                      <a:r>
                        <a:rPr lang="en-US" altLang="zh-CN" sz="1100">
                          <a:sym typeface="+mn-ea"/>
                        </a:rPr>
                        <a:t>680</a:t>
                      </a:r>
                      <a:endParaRPr lang="en-US" altLang="zh-CN" sz="1100">
                        <a:sym typeface="+mn-ea"/>
                      </a:endParaRPr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Machine Size(L*W*H)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 panose="020B0604020202020204" charset="-122"/>
                          <a:sym typeface="+mn-ea"/>
                        </a:rPr>
                        <a:t>450X400X436(mm) </a:t>
                      </a:r>
                      <a:endParaRPr lang="en-US" sz="1100">
                        <a:solidFill>
                          <a:srgbClr val="000000"/>
                        </a:solidFill>
                        <a:latin typeface="Arial" panose="020B0604020202020204" charset="-122"/>
                        <a:sym typeface="+mn-ea"/>
                      </a:endParaRPr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Mixing capacity</a:t>
                      </a:r>
                      <a:endParaRPr 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/>
                        <a:t>500g/jar,2 units at one time</a:t>
                      </a:r>
                      <a:endParaRPr lang="en-US" sz="1100" dirty="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Mixing method</a:t>
                      </a:r>
                      <a:endParaRPr 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Centrifugal mixing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Mixing angle</a:t>
                      </a:r>
                      <a:endParaRPr 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45°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Power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1P AC110/220V 50/60HZ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Running speed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dirty="0"/>
                        <a:t>300-2400（RPM）</a:t>
                      </a:r>
                      <a:endParaRPr lang="en-US" altLang="en-US" sz="1100" dirty="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Operating Mode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LCD touch screen (resistive)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Main Control Unit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ARM-Cortex microprocessor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Machine Weight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/>
                        <a:t>40 kg</a:t>
                      </a:r>
                      <a:endParaRPr lang="en-US" sz="1100" dirty="0"/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r="1277"/>
          <a:stretch>
            <a:fillRect/>
          </a:stretch>
        </p:blipFill>
        <p:spPr>
          <a:xfrm>
            <a:off x="5969374" y="5217160"/>
            <a:ext cx="1249680" cy="11633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3060" y="1077595"/>
            <a:ext cx="44405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1500"/>
              </a:lnSpc>
            </a:pPr>
            <a:r>
              <a:rPr sz="1400">
                <a:sym typeface="+mn-ea"/>
              </a:rPr>
              <a:t>It is suitable for mixing </a:t>
            </a:r>
            <a:r>
              <a:rPr lang="en-US" sz="1400">
                <a:sym typeface="+mn-ea"/>
              </a:rPr>
              <a:t>common s</a:t>
            </a:r>
            <a:r>
              <a:rPr sz="1400">
                <a:sym typeface="+mn-ea"/>
              </a:rPr>
              <a:t>older paste</a:t>
            </a:r>
            <a:r>
              <a:rPr lang="en-US" altLang="zh-CN" sz="1400">
                <a:sym typeface="+mn-ea"/>
              </a:rPr>
              <a:t>,</a:t>
            </a:r>
            <a:r>
              <a:rPr sz="1400">
                <a:sym typeface="+mn-ea"/>
              </a:rPr>
              <a:t>paste</a:t>
            </a:r>
            <a:r>
              <a:rPr lang="en-US" sz="1400">
                <a:sym typeface="+mn-ea"/>
              </a:rPr>
              <a:t>,</a:t>
            </a:r>
            <a:r>
              <a:rPr sz="1400">
                <a:sym typeface="+mn-ea"/>
              </a:rPr>
              <a:t>glue</a:t>
            </a:r>
            <a:r>
              <a:rPr lang="en-US" sz="1400">
                <a:sym typeface="+mn-ea"/>
              </a:rPr>
              <a:t>,</a:t>
            </a:r>
            <a:r>
              <a:rPr sz="1400">
                <a:sym typeface="+mn-ea"/>
              </a:rPr>
              <a:t>slurry</a:t>
            </a:r>
            <a:r>
              <a:rPr lang="en-US" sz="1400">
                <a:sym typeface="+mn-ea"/>
              </a:rPr>
              <a:t>,and other material</a:t>
            </a:r>
            <a:endParaRPr lang="en-US" sz="14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834" y="1429858"/>
            <a:ext cx="4767394" cy="47856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3060" y="1948180"/>
            <a:ext cx="58115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>
                <a:sym typeface="+mn-ea"/>
              </a:rPr>
              <a:t>1</a:t>
            </a:r>
            <a:r>
              <a:rPr lang="zh-CN" altLang="en-US" sz="1200">
                <a:sym typeface="+mn-ea"/>
              </a:rPr>
              <a:t>，</a:t>
            </a:r>
            <a:r>
              <a:rPr lang="en-US" altLang="zh-CN" sz="1200">
                <a:sym typeface="+mn-ea"/>
              </a:rPr>
              <a:t>Put the solder paste at 45 degrees ,rotate along the axis direction, solder paste no longer adhere to the Cover.</a:t>
            </a:r>
            <a:endParaRPr lang="zh-CN" altLang="en-US" sz="1200"/>
          </a:p>
          <a:p>
            <a:r>
              <a:rPr lang="zh-CN" altLang="en-US" sz="1200">
                <a:sym typeface="+mn-ea"/>
              </a:rPr>
              <a:t>2，With double safety devices to ensure personal security.</a:t>
            </a:r>
            <a:endParaRPr lang="zh-CN" altLang="en-US" sz="1200"/>
          </a:p>
          <a:p>
            <a:r>
              <a:rPr lang="en-US" altLang="zh-CN" sz="1200">
                <a:sym typeface="+mn-ea"/>
              </a:rPr>
              <a:t>3</a:t>
            </a:r>
            <a:r>
              <a:rPr lang="zh-CN" altLang="en-US" sz="1200">
                <a:sym typeface="+mn-ea"/>
              </a:rPr>
              <a:t>，Mixing theory based on revolution and motor rotation of the mode of agitation</a:t>
            </a:r>
            <a:r>
              <a:rPr lang="en-US" altLang="zh-CN" sz="1200">
                <a:sym typeface="+mn-ea"/>
              </a:rPr>
              <a:t>.</a:t>
            </a:r>
            <a:endParaRPr lang="en-US" altLang="zh-CN" sz="1200">
              <a:sym typeface="+mn-ea"/>
            </a:endParaRPr>
          </a:p>
          <a:p>
            <a:r>
              <a:rPr lang="en-US" altLang="zh-CN" sz="1200">
                <a:sym typeface="+mn-ea"/>
              </a:rPr>
              <a:t>4</a:t>
            </a:r>
            <a:r>
              <a:rPr lang="zh-CN" altLang="en-US" sz="1200">
                <a:sym typeface="+mn-ea"/>
              </a:rPr>
              <a:t>，Micro PC digital control, operation easily.</a:t>
            </a:r>
            <a:endParaRPr lang="zh-CN" altLang="en-US" sz="1200"/>
          </a:p>
          <a:p>
            <a:r>
              <a:rPr lang="en-US" altLang="zh-CN" sz="1200">
                <a:sym typeface="+mn-ea"/>
              </a:rPr>
              <a:t>5</a:t>
            </a:r>
            <a:r>
              <a:rPr lang="zh-CN" altLang="en-US" sz="1200">
                <a:sym typeface="+mn-ea"/>
              </a:rPr>
              <a:t>， Applicability strong, in both omnipotent fixture applies to all brands of Tinol.</a:t>
            </a:r>
            <a:endParaRPr lang="zh-CN" altLang="en-US" sz="1200">
              <a:sym typeface="+mn-ea"/>
            </a:endParaRPr>
          </a:p>
          <a:p>
            <a:r>
              <a:rPr lang="en-US" altLang="zh-CN" sz="1200">
                <a:sym typeface="+mn-ea"/>
              </a:rPr>
              <a:t>6</a:t>
            </a:r>
            <a:r>
              <a:rPr lang="zh-CN" altLang="en-US" sz="1200">
                <a:sym typeface="+mn-ea"/>
              </a:rPr>
              <a:t>，Multiple security protection to ensure safe operation</a:t>
            </a:r>
            <a:endParaRPr lang="zh-CN" altLang="en-US" sz="12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3060" y="1610995"/>
            <a:ext cx="98488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u="sng">
                <a:solidFill>
                  <a:srgbClr val="177DBF"/>
                </a:solidFill>
                <a:sym typeface="+mn-ea"/>
              </a:rPr>
              <a:t>Features</a:t>
            </a:r>
            <a:endParaRPr lang="zh-CN" altLang="en-US" sz="1600" u="sng">
              <a:solidFill>
                <a:srgbClr val="177DBF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3060" y="740410"/>
            <a:ext cx="26536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u="sng">
                <a:solidFill>
                  <a:srgbClr val="177DBF"/>
                </a:solidFill>
                <a:sym typeface="+mn-ea"/>
              </a:rPr>
              <a:t>Description</a:t>
            </a:r>
            <a:endParaRPr lang="zh-CN" altLang="en-US" sz="1600" u="sng">
              <a:solidFill>
                <a:srgbClr val="177DBF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6725" y="382270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u="sng">
                <a:solidFill>
                  <a:srgbClr val="177DBF"/>
                </a:solidFill>
              </a:rPr>
              <a:t>Specifications</a:t>
            </a:r>
            <a:endParaRPr lang="zh-CN" altLang="en-US" sz="1600" u="sng">
              <a:solidFill>
                <a:srgbClr val="177DB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88770" y="-6985"/>
            <a:ext cx="72078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000" b="1">
                <a:sym typeface="+mn-ea"/>
              </a:rPr>
              <a:t>S-PM550</a:t>
            </a:r>
            <a:r>
              <a:rPr lang="zh-CN" altLang="en-US" sz="2000" b="1">
                <a:sym typeface="+mn-ea"/>
              </a:rPr>
              <a:t> </a:t>
            </a:r>
            <a:r>
              <a:rPr lang="en-US" sz="2000" b="1">
                <a:sym typeface="+mn-ea"/>
              </a:rPr>
              <a:t>N</a:t>
            </a:r>
            <a:r>
              <a:rPr sz="2000" b="1">
                <a:sym typeface="+mn-ea"/>
              </a:rPr>
              <a:t>eedle </a:t>
            </a:r>
            <a:r>
              <a:rPr lang="en-US" sz="2000" b="1">
                <a:sym typeface="+mn-ea"/>
              </a:rPr>
              <a:t>T</a:t>
            </a:r>
            <a:r>
              <a:rPr sz="2000" b="1">
                <a:sym typeface="+mn-ea"/>
              </a:rPr>
              <a:t>ube </a:t>
            </a:r>
            <a:r>
              <a:rPr lang="zh-CN" altLang="en-US" sz="2000" b="1">
                <a:sym typeface="+mn-ea"/>
              </a:rPr>
              <a:t>Solder Paste Mixer</a:t>
            </a:r>
            <a:endParaRPr lang="zh-CN" altLang="en-US" sz="2000" b="1">
              <a:sym typeface="+mn-ea"/>
            </a:endParaRPr>
          </a:p>
          <a:p>
            <a:r>
              <a:rPr lang="en-US" altLang="zh-CN" sz="1200">
                <a:sym typeface="+mn-ea"/>
              </a:rPr>
              <a:t>Solder Paste Mixer Serial</a:t>
            </a:r>
            <a:endParaRPr lang="en-US" altLang="zh-CN" sz="120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077720" y="3749675"/>
          <a:ext cx="3626485" cy="2260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18615"/>
                <a:gridCol w="2007870"/>
              </a:tblGrid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Model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100">
                          <a:sym typeface="+mn-ea"/>
                        </a:rPr>
                        <a:t>S-PM550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Machine Size(L*W*H)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 panose="020B0604030504040204" charset="-122"/>
                          <a:sym typeface="+mn-ea"/>
                        </a:rPr>
                        <a:t>500×500×650mm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Mixing capacity</a:t>
                      </a:r>
                      <a:endParaRPr 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dirty="0"/>
                        <a:t>700g/jar,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 panose="020B0604030504040204" charset="-122"/>
                          <a:sym typeface="+mn-ea"/>
                        </a:rPr>
                        <a:t>,2 units/once</a:t>
                      </a:r>
                      <a:endParaRPr lang="en-US" sz="1100" dirty="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Mixing method</a:t>
                      </a:r>
                      <a:endParaRPr 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Centrifugal mixing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Mixing angle</a:t>
                      </a:r>
                      <a:endParaRPr 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45°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Power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1P AC110/220V 50/60HZ</a:t>
                      </a:r>
                      <a:endParaRPr 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 panose="020B0604030504040204" charset="-122"/>
                          <a:sym typeface="+mn-ea"/>
                        </a:rPr>
                        <a:t>Time of agitation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Verdana" panose="020B0604030504040204" charset="-122"/>
                          <a:sym typeface="+mn-ea"/>
                        </a:rPr>
                        <a:t>Suggested 3-5min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Revolution speed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 panose="020B0604030504040204" charset="-122"/>
                          <a:sym typeface="+mn-ea"/>
                        </a:rPr>
                        <a:t>0~1200 RPM/min</a:t>
                      </a:r>
                      <a:endParaRPr lang="en-US" altLang="en-US" sz="1100" dirty="0"/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/>
                        <a:t>Rotation speed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Verdana" panose="020B0604030504040204" charset="-122"/>
                          <a:sym typeface="+mn-ea"/>
                        </a:rPr>
                        <a:t>0~750 RPM/min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charset="-122"/>
                        <a:sym typeface="+mn-ea"/>
                      </a:endParaRPr>
                    </a:p>
                  </a:txBody>
                  <a:tcPr marL="12700" marR="12700" marT="12700" anchor="ctr"/>
                </a:tc>
              </a:tr>
              <a:tr h="2260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/>
                        <a:t>Machine Weight</a:t>
                      </a:r>
                      <a:endParaRPr lang="en-US" altLang="en-US" sz="11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dirty="0"/>
                        <a:t>70kg</a:t>
                      </a:r>
                      <a:endParaRPr lang="en-US" sz="1100" dirty="0"/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9239"/>
          <a:stretch>
            <a:fillRect/>
          </a:stretch>
        </p:blipFill>
        <p:spPr>
          <a:xfrm>
            <a:off x="6299835" y="808990"/>
            <a:ext cx="3138170" cy="2320925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4"/>
          <a:srcRect l="25987" t="10895" r="27225" b="14754"/>
          <a:stretch>
            <a:fillRect/>
          </a:stretch>
        </p:blipFill>
        <p:spPr>
          <a:xfrm>
            <a:off x="8639175" y="1889125"/>
            <a:ext cx="2834005" cy="45167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620" y="3222625"/>
            <a:ext cx="1551940" cy="22917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53060" y="1077595"/>
            <a:ext cx="444055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1500"/>
              </a:lnSpc>
            </a:pPr>
            <a:r>
              <a:rPr sz="1400">
                <a:sym typeface="+mn-ea"/>
              </a:rPr>
              <a:t>It is suitable for mixing </a:t>
            </a:r>
            <a:r>
              <a:rPr lang="en-US" sz="1400">
                <a:sym typeface="+mn-ea"/>
              </a:rPr>
              <a:t>common s</a:t>
            </a:r>
            <a:r>
              <a:rPr sz="1400">
                <a:sym typeface="+mn-ea"/>
              </a:rPr>
              <a:t>older paste</a:t>
            </a:r>
            <a:r>
              <a:rPr lang="en-US" altLang="zh-CN" sz="1400">
                <a:sym typeface="+mn-ea"/>
              </a:rPr>
              <a:t>,</a:t>
            </a:r>
            <a:r>
              <a:rPr sz="1400">
                <a:sym typeface="+mn-ea"/>
              </a:rPr>
              <a:t>paste</a:t>
            </a:r>
            <a:r>
              <a:rPr lang="en-US" sz="1400">
                <a:sym typeface="+mn-ea"/>
              </a:rPr>
              <a:t>,</a:t>
            </a:r>
            <a:r>
              <a:rPr sz="1400">
                <a:sym typeface="+mn-ea"/>
              </a:rPr>
              <a:t>glue</a:t>
            </a:r>
            <a:r>
              <a:rPr lang="en-US" sz="1400">
                <a:sym typeface="+mn-ea"/>
              </a:rPr>
              <a:t>,</a:t>
            </a:r>
            <a:r>
              <a:rPr sz="1400">
                <a:sym typeface="+mn-ea"/>
              </a:rPr>
              <a:t>slurry</a:t>
            </a:r>
            <a:r>
              <a:rPr lang="en-US" sz="1400">
                <a:sym typeface="+mn-ea"/>
              </a:rPr>
              <a:t>,and other material</a:t>
            </a:r>
            <a:endParaRPr lang="en-US" sz="140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燕尾形 9"/>
          <p:cNvSpPr/>
          <p:nvPr/>
        </p:nvSpPr>
        <p:spPr>
          <a:xfrm>
            <a:off x="1168825" y="1525869"/>
            <a:ext cx="2006650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Please visit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90456" y="138619"/>
            <a:ext cx="224292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rnateGothic2 BT" panose="020B0608020202050204" pitchFamily="34" charset="0"/>
                <a:ea typeface="+mj-ea"/>
              </a:rPr>
              <a:t>WELCOME INQUIRY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AlternateGothic2 BT" panose="020B0608020202050204" pitchFamily="34" charset="0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03662" y="1560305"/>
            <a:ext cx="2251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1"/>
              </a:rPr>
              <a:t>www.smthelp.com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1168825" y="2146336"/>
            <a:ext cx="2006650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Find us more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03662" y="2174689"/>
            <a:ext cx="4698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https://www.facebook.com/autoinsertion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燕尾形 34"/>
          <p:cNvSpPr/>
          <p:nvPr/>
        </p:nvSpPr>
        <p:spPr>
          <a:xfrm>
            <a:off x="1168825" y="2766803"/>
            <a:ext cx="2912504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Know more our team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21043" y="2789073"/>
            <a:ext cx="4371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https://cn.linkedin.com/in/smtsupplier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1168825" y="3387270"/>
            <a:ext cx="5467696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Welcome to our factory in Shenzhen China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1170191" y="4007737"/>
            <a:ext cx="6272010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See more machine working video, please </a:t>
            </a:r>
            <a:r>
              <a:rPr lang="en-US" altLang="zh-CN" sz="2000" dirty="0" err="1">
                <a:solidFill>
                  <a:schemeClr val="bg1"/>
                </a:solidFill>
              </a:rPr>
              <a:t>Youtube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1" name="燕尾形 40"/>
          <p:cNvSpPr/>
          <p:nvPr/>
        </p:nvSpPr>
        <p:spPr>
          <a:xfrm>
            <a:off x="1170191" y="4628204"/>
            <a:ext cx="1598797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Google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2" name="燕尾形 41"/>
          <p:cNvSpPr/>
          <p:nvPr/>
        </p:nvSpPr>
        <p:spPr>
          <a:xfrm>
            <a:off x="1170191" y="5248673"/>
            <a:ext cx="4049509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Looking forward to your email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903161" y="4666304"/>
            <a:ext cx="4732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Auto+insertion, to get more 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informations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69929" y="5280688"/>
            <a:ext cx="26123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wendy@smthelp.com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442201" y="4042173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Auto Insertion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{2dabe658-c7b7-4856-a17d-a8ffbe6e6f05}"/>
</p:tagLst>
</file>

<file path=ppt/tags/tag2.xml><?xml version="1.0" encoding="utf-8"?>
<p:tagLst xmlns:p="http://schemas.openxmlformats.org/presentationml/2006/main">
  <p:tag name="KSO_WM_UNIT_PLACING_PICTURE_USER_VIEWPORT" val="{&quot;height&quot;:5115,&quot;width&quot;:7620}"/>
</p:tagLst>
</file>

<file path=ppt/tags/tag3.xml><?xml version="1.0" encoding="utf-8"?>
<p:tagLst xmlns:p="http://schemas.openxmlformats.org/presentationml/2006/main">
  <p:tag name="KSO_WM_UNIT_TABLE_BEAUTIFY" val="{2dabe658-c7b7-4856-a17d-a8ffbe6e6f05}"/>
</p:tagLst>
</file>

<file path=ppt/tags/tag4.xml><?xml version="1.0" encoding="utf-8"?>
<p:tagLst xmlns:p="http://schemas.openxmlformats.org/presentationml/2006/main">
  <p:tag name="KSO_WM_UNIT_TABLE_BEAUTIFY" val="{2dabe658-c7b7-4856-a17d-a8ffbe6e6f05}"/>
</p:tagLst>
</file>

<file path=ppt/tags/tag5.xml><?xml version="1.0" encoding="utf-8"?>
<p:tagLst xmlns:p="http://schemas.openxmlformats.org/presentationml/2006/main">
  <p:tag name="KSO_WM_UNIT_PLACING_PICTURE_USER_VIEWPORT" val="{&quot;height&quot;:5115,&quot;width&quot;:762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3163</Words>
  <Application>WPS 演示</Application>
  <PresentationFormat>宽屏</PresentationFormat>
  <Paragraphs>199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Arial</vt:lpstr>
      <vt:lpstr>Verdana</vt:lpstr>
      <vt:lpstr>AlternateGothic2 BT</vt:lpstr>
      <vt:lpstr>Segoe Print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jasonwu</cp:lastModifiedBy>
  <cp:revision>47</cp:revision>
  <dcterms:created xsi:type="dcterms:W3CDTF">2019-08-02T06:32:00Z</dcterms:created>
  <dcterms:modified xsi:type="dcterms:W3CDTF">2021-12-24T23:39:01Z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ContentTypeId">
    <vt:lpwstr>0x010100A731C2FCEA013441A552B205805D270A</vt:lpwstr>
  </property>
  <property fmtid="{D5CDD505-2E9C-101B-9397-08002B2CF9AE}" pid="4" name="ICV">
    <vt:lpwstr>96E49434D1B84400A995C2A86BBAFDC8</vt:lpwstr>
  </property>
</Properties>
</file>